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0" r:id="rId1"/>
  </p:sldMasterIdLst>
  <p:sldIdLst>
    <p:sldId id="31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12192000" cy="6858000"/>
  <p:notesSz cx="12192000" cy="6858000"/>
  <p:embeddedFontLst>
    <p:embeddedFont>
      <p:font typeface="Lucida Sans Unicode" pitchFamily="34" charset="0"/>
      <p:regular r:id="rId59"/>
    </p:embeddedFont>
    <p:embeddedFont>
      <p:font typeface="Wingdings 3" pitchFamily="18" charset="2"/>
      <p:regular r:id="rId60"/>
    </p:embeddedFont>
    <p:embeddedFont>
      <p:font typeface="QETTFL+TrebuchetMS"/>
      <p:regular r:id="rId61"/>
    </p:embeddedFont>
    <p:embeddedFont>
      <p:font typeface="MOUQTQ+ArialRoundedMTBold"/>
      <p:regular r:id="rId62"/>
    </p:embeddedFont>
    <p:embeddedFont>
      <p:font typeface="BHRPKC+Arial-BoldMT"/>
      <p:regular r:id="rId63"/>
    </p:embeddedFont>
    <p:embeddedFont>
      <p:font typeface="OBFSNV+ArialMT"/>
      <p:regular r:id="rId64"/>
    </p:embeddedFont>
    <p:embeddedFont>
      <p:font typeface="RFITOD+TrebuchetMS-Bold"/>
      <p:regular r:id="rId65"/>
    </p:embeddedFont>
    <p:embeddedFont>
      <p:font typeface="VRBMQH+Wingdings-Regular"/>
      <p:regular r:id="rId66"/>
    </p:embeddedFont>
    <p:embeddedFont>
      <p:font typeface="ARONWL+BookmanOldStyle"/>
      <p:regular r:id="rId67"/>
    </p:embeddedFont>
    <p:embeddedFont>
      <p:font typeface="ULFKUL+Arial-BoldItalicMT"/>
      <p:regular r:id="rId68"/>
    </p:embeddedFont>
    <p:embeddedFont>
      <p:font typeface="ROUKJG+Arial-ItalicMT"/>
      <p:regular r:id="rId69"/>
    </p:embeddedFont>
    <p:embeddedFont>
      <p:font typeface="FWQJSL+TimesNewRomanPS-BoldMT"/>
      <p:regular r:id="rId70"/>
    </p:embeddedFont>
    <p:embeddedFont>
      <p:font typeface="DQTVDJ+Wingdings-Regular,Bold"/>
      <p:regular r:id="rId71"/>
    </p:embeddedFont>
    <p:embeddedFont>
      <p:font typeface="Verdana" pitchFamily="34" charset="0"/>
      <p:regular r:id="rId72"/>
      <p:bold r:id="rId73"/>
      <p:italic r:id="rId74"/>
      <p:boldItalic r:id="rId75"/>
    </p:embeddedFont>
    <p:embeddedFont>
      <p:font typeface="Wingdings 2" pitchFamily="18" charset="2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9915556" cy="2296284"/>
          </a:xfrm>
        </p:spPr>
        <p:txBody>
          <a:bodyPr>
            <a:normAutofit/>
          </a:bodyPr>
          <a:lstStyle/>
          <a:p>
            <a:r>
              <a:rPr lang="en-IN" dirty="0" smtClean="0"/>
              <a:t>AWS SERVICES </a:t>
            </a:r>
            <a:br>
              <a:rPr lang="en-IN" dirty="0" smtClean="0"/>
            </a:br>
            <a:r>
              <a:rPr lang="en-IN" dirty="0" smtClean="0"/>
              <a:t> </a:t>
            </a:r>
            <a:r>
              <a:rPr lang="en-IN" dirty="0" smtClean="0"/>
              <a:t>           PRACTICAL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3256" y="4071942"/>
            <a:ext cx="6700846" cy="2149664"/>
          </a:xfrm>
        </p:spPr>
        <p:txBody>
          <a:bodyPr/>
          <a:lstStyle/>
          <a:p>
            <a:pPr>
              <a:buNone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BY,</a:t>
            </a:r>
          </a:p>
          <a:p>
            <a:pPr>
              <a:buNone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P.KASI(20A31A05I4)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99206" y="450430"/>
            <a:ext cx="3362278" cy="395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00"/>
                </a:solidFill>
                <a:latin typeface="ARONWL+BookmanOldStyle"/>
                <a:cs typeface="ARONWL+BookmanOldStyle"/>
              </a:rPr>
              <a:t>AMAZON LIGHT SAIL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507" y="1143391"/>
            <a:ext cx="1761263" cy="30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OBFSNV+ArialMT"/>
                <a:cs typeface="OBFSNV+ArialMT"/>
              </a:rPr>
              <a:t>PROCEDURE: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507" y="1981813"/>
            <a:ext cx="4830697" cy="300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1.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home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507" y="2355701"/>
            <a:ext cx="10798372" cy="54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2.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location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(an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Availability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Zone).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Change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</a:p>
          <a:p>
            <a:pPr marL="0" marR="0">
              <a:lnSpc>
                <a:spcPts val="1944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zone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another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location.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0507" y="2976478"/>
            <a:ext cx="10543868" cy="1047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3.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Optionally,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change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Availability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Zone.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Availability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Zone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from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dropdown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list.</a:t>
            </a:r>
          </a:p>
          <a:p>
            <a:pPr marL="0" marR="0">
              <a:lnSpc>
                <a:spcPts val="2066"/>
              </a:lnSpc>
              <a:spcBef>
                <a:spcPts val="827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4.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(Apps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+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OS)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operating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system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(OS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Only).</a:t>
            </a:r>
          </a:p>
          <a:p>
            <a:pPr marL="0" marR="0">
              <a:lnSpc>
                <a:spcPts val="2010"/>
              </a:lnSpc>
              <a:spcBef>
                <a:spcPts val="922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plan.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0507" y="4103890"/>
            <a:ext cx="3593248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73762" y="4476386"/>
            <a:ext cx="8872765" cy="15377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Resource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names:</a:t>
            </a:r>
          </a:p>
          <a:p>
            <a:pPr marL="13944" marR="0">
              <a:lnSpc>
                <a:spcPts val="2066"/>
              </a:lnSpc>
              <a:spcBef>
                <a:spcPts val="398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1.</a:t>
            </a:r>
            <a:r>
              <a:rPr sz="1850" spc="2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Must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unique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each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Lightsail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account.</a:t>
            </a:r>
          </a:p>
          <a:p>
            <a:pPr marL="13944" marR="0">
              <a:lnSpc>
                <a:spcPts val="2066"/>
              </a:lnSpc>
              <a:spcBef>
                <a:spcPts val="327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2.</a:t>
            </a:r>
            <a:r>
              <a:rPr sz="1850" spc="2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Must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contain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255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characters.</a:t>
            </a:r>
          </a:p>
          <a:p>
            <a:pPr marL="13944" marR="0">
              <a:lnSpc>
                <a:spcPts val="2066"/>
              </a:lnSpc>
              <a:spcBef>
                <a:spcPts val="377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3.</a:t>
            </a:r>
            <a:r>
              <a:rPr sz="1850" spc="2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Must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start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alphanumeric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character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number.</a:t>
            </a:r>
          </a:p>
          <a:p>
            <a:pPr marL="13944" marR="0">
              <a:lnSpc>
                <a:spcPts val="2066"/>
              </a:lnSpc>
              <a:spcBef>
                <a:spcPts val="327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4.</a:t>
            </a:r>
            <a:r>
              <a:rPr sz="1850" spc="2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include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alphanumeric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characters,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numbers,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periods,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dashes,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underscores.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4492" y="461675"/>
            <a:ext cx="6412353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FFFFFF"/>
                </a:solidFill>
                <a:latin typeface="Aharoni"/>
                <a:cs typeface="Aharoni"/>
              </a:rPr>
              <a:t>Choose one of the following options to add tags to your instance: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4492" y="665139"/>
            <a:ext cx="10672866" cy="769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FFFFFF"/>
                </a:solidFill>
                <a:latin typeface="OBFSNV+ArialMT"/>
                <a:cs typeface="OBFSNV+ArialMT"/>
              </a:rPr>
              <a:t>•</a:t>
            </a:r>
            <a:r>
              <a:rPr sz="1650" spc="1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haroni"/>
                <a:cs typeface="Aharoni"/>
              </a:rPr>
              <a:t>Add key-only tags or Edit key-only tags (if tags have already been added). Enter your new tag into the tag</a:t>
            </a:r>
          </a:p>
          <a:p>
            <a:pPr marL="285750" marR="0">
              <a:lnSpc>
                <a:spcPts val="1600"/>
              </a:lnSpc>
              <a:spcBef>
                <a:spcPts val="370"/>
              </a:spcBef>
              <a:spcAft>
                <a:spcPts val="0"/>
              </a:spcAft>
            </a:pPr>
            <a:r>
              <a:rPr sz="1600" b="1" dirty="0">
                <a:solidFill>
                  <a:srgbClr val="FFFFFF"/>
                </a:solidFill>
                <a:latin typeface="Aharoni"/>
                <a:cs typeface="Aharoni"/>
              </a:rPr>
              <a:t>key text box, and press Enter. Choose Save when you’re done entering your tags to add them, or</a:t>
            </a:r>
          </a:p>
          <a:p>
            <a:pPr marL="28575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sz="1600" b="1" dirty="0">
                <a:solidFill>
                  <a:srgbClr val="FFFFFF"/>
                </a:solidFill>
                <a:latin typeface="Aharoni"/>
                <a:cs typeface="Aharoni"/>
              </a:rPr>
              <a:t>choose Cancel to not add them.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243" y="2730936"/>
            <a:ext cx="10718063" cy="1116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key-value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tag,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text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box,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value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Value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text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box.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Save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you’re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done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tags,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Cancel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them.Key-value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tags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time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before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saving.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more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key-value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tag,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repeat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previous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4493" y="5461196"/>
            <a:ext cx="10030467" cy="842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minutes,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Lightsail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ready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connect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via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SSH,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without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leaving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Lightsail!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0180" y="673535"/>
            <a:ext cx="3403126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connect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0180" y="1222175"/>
            <a:ext cx="9935497" cy="567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1.From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Lightsail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home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menu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right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instance's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connect.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0180" y="3589263"/>
            <a:ext cx="10082765" cy="842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Alternately,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management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Connect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tab.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.You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type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commands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terminal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manage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Lightsail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without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setting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SSH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14302" y="405851"/>
            <a:ext cx="3293876" cy="450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00"/>
                </a:solidFill>
                <a:latin typeface="QETTFL+TrebuchetMS"/>
                <a:cs typeface="QETTFL+TrebuchetMS"/>
              </a:rPr>
              <a:t>AWS CLOUD WATCH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689" y="1126423"/>
            <a:ext cx="1613073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PROCEDURE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6689" y="1392587"/>
            <a:ext cx="10531661" cy="57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808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QETTFL+TrebuchetMS"/>
                <a:cs typeface="QETTFL+TrebuchetMS"/>
              </a:rPr>
              <a:t>1.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Services,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CloudWatch,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Dashboard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Alarms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</a:p>
          <a:p>
            <a:pPr marL="0" marR="0">
              <a:lnSpc>
                <a:spcPts val="2010"/>
              </a:lnSpc>
              <a:spcBef>
                <a:spcPts val="134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Billings.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6689" y="4849192"/>
            <a:ext cx="10628680" cy="1673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QETTFL+TrebuchetMS"/>
                <a:cs typeface="QETTFL+TrebuchetMS"/>
              </a:rPr>
              <a:t>2.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ALARM.</a:t>
            </a:r>
          </a:p>
          <a:p>
            <a:pPr marL="0" marR="0">
              <a:lnSpc>
                <a:spcPts val="2010"/>
              </a:lnSpc>
              <a:spcBef>
                <a:spcPts val="134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3.</a:t>
            </a:r>
            <a:r>
              <a:rPr sz="1800" spc="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follow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first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ask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Specify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metric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conditions.Click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Metric.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Change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Currency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Rupee.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4.In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Conditions,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EstimatedCharges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like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Greater/GreaterEqual/Lowerequal/Lower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also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define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threshold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value.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1102" y="3300127"/>
            <a:ext cx="10830342" cy="567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5.Now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Actions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topic.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Give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topic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email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receive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notification.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Topic,then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1346" y="527688"/>
            <a:ext cx="4939016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6.Give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Alarm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next.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1346" y="3200918"/>
            <a:ext cx="11110757" cy="578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QETTFL+TrebuchetMS"/>
                <a:cs typeface="QETTFL+TrebuchetMS"/>
              </a:rPr>
              <a:t>7.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Notification-Subscription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Confirmation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mail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email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which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have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provided.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</a:p>
          <a:p>
            <a:pPr marL="0" marR="0">
              <a:lnSpc>
                <a:spcPts val="2090"/>
              </a:lnSpc>
              <a:spcBef>
                <a:spcPts val="73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Confirm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Subscription.Then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window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showing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Subscription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Confirmed</a:t>
            </a:r>
            <a:r>
              <a:rPr sz="1800" dirty="0">
                <a:solidFill>
                  <a:srgbClr val="FFFFFF"/>
                </a:solidFill>
                <a:latin typeface="QETTFL+TrebuchetMS"/>
                <a:cs typeface="QETTFL+TrebuchetMS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0577" y="519057"/>
            <a:ext cx="5395530" cy="57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QETTFL+TrebuchetMS"/>
                <a:cs typeface="QETTFL+TrebuchetMS"/>
              </a:rPr>
              <a:t>8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.Preview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details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have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34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9.Click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alarm.This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Alarm.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43597" y="482306"/>
            <a:ext cx="4471306" cy="392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00"/>
                </a:solidFill>
                <a:latin typeface="QETTFL+TrebuchetMS"/>
                <a:cs typeface="QETTFL+TrebuchetMS"/>
              </a:rPr>
              <a:t>AWS COMMAND LINE 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6250" y="1428347"/>
            <a:ext cx="7820975" cy="842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-</a:t>
            </a:r>
            <a:r>
              <a:rPr sz="1800" spc="5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Download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complete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installation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-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Login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Management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Console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search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IAM.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-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navigation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7446" y="620672"/>
            <a:ext cx="8291050" cy="842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-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want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–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Credentials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tab.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7446" y="5235343"/>
            <a:ext cx="6653286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-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5162" y="499560"/>
            <a:ext cx="6720277" cy="392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00"/>
                </a:solidFill>
                <a:latin typeface="QETTFL+TrebuchetMS"/>
                <a:cs typeface="QETTFL+TrebuchetMS"/>
              </a:rPr>
              <a:t>BUILDING A VPC AND LAUNCHING A WEB SERVER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1553" y="1087394"/>
            <a:ext cx="11301205" cy="2136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1: First start the lab, when the lab status gets ready, it redirects to the AWS management console.</a:t>
            </a:r>
          </a:p>
          <a:p>
            <a:pPr marL="0" marR="0">
              <a:lnSpc>
                <a:spcPts val="162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2</a:t>
            </a:r>
            <a:r>
              <a:rPr sz="1400" dirty="0">
                <a:solidFill>
                  <a:srgbClr val="FFFFFF"/>
                </a:solidFill>
                <a:latin typeface="MOUQTQ+ArialRoundedMTBold"/>
                <a:cs typeface="MOUQTQ+ArialRoundedMTBold"/>
              </a:rPr>
              <a:t>: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Go to AWS services, search, and choose VPC to open the VPC console.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3: Verify that your regions remain in the N-Virginia(us-east-1). Choose to create VPC in the VPC dashboard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4: Choose VPC and more, in name tag auto-generation, keep auto-generate select and change it to a lab.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5: Keep the IPv4 CIDR block to 10.10.0.0.0/16</a:t>
            </a:r>
            <a:r>
              <a:rPr sz="1400" b="1" spc="384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and next for a number of availability zones select 1, number of public subnets select 1 ,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number of private subnets select 1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6: Now customize subnets CIDR blocks, change public subnet(us-east-1a) to 10.10.0.0/24, and change private subnet (us-east-1a) to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10.0.1.0/24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7: Set the NAT gateways to 1AZ and set VPC endpoints to none and keep both DNS hostnames and DNS resolutions enabled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8: Check on the preview panel on the right side whether they match with the given regions or not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2501" y="643213"/>
            <a:ext cx="7377793" cy="840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–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7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-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Command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Interface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run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following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command</a:t>
            </a:r>
          </a:p>
          <a:p>
            <a:pPr marL="1013155" marR="0">
              <a:lnSpc>
                <a:spcPts val="2010"/>
              </a:lnSpc>
              <a:spcBef>
                <a:spcPts val="136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&gt;aws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5789" y="1464625"/>
            <a:ext cx="8302709" cy="139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After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command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prompts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pieces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information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43" dirty="0">
                <a:solidFill>
                  <a:srgbClr val="FFFFFF"/>
                </a:solidFill>
                <a:latin typeface="OBFSNV+ArialMT"/>
                <a:cs typeface="OBFSNV+ArialMT"/>
              </a:rPr>
              <a:t>ID:</a:t>
            </a:r>
            <a:r>
              <a:rPr sz="1800" spc="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(enter</a:t>
            </a:r>
            <a:r>
              <a:rPr sz="1800" spc="54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ID)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2.Secret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Key: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3.AWS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(enter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desired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4.Output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Format: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(enter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desired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output)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8928" y="4772906"/>
            <a:ext cx="6830679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Finally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Javascript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Notation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output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57511" y="454743"/>
            <a:ext cx="4306585" cy="395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00"/>
                </a:solidFill>
                <a:latin typeface="ARONWL+BookmanOldStyle"/>
                <a:cs typeface="ARONWL+BookmanOldStyle"/>
              </a:rPr>
              <a:t>CREATING A EBS VOLUME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409" y="1125725"/>
            <a:ext cx="10870344" cy="4688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1.</a:t>
            </a:r>
            <a:r>
              <a:rPr sz="1850" spc="6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Management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Console,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services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menu,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2.</a:t>
            </a:r>
            <a:r>
              <a:rPr sz="1850" spc="6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left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navigation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3.</a:t>
            </a:r>
            <a:r>
              <a:rPr sz="1850" spc="6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Next,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left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navigation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Volumes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4.</a:t>
            </a:r>
            <a:r>
              <a:rPr sz="1850" spc="6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Volume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5.</a:t>
            </a:r>
            <a:r>
              <a:rPr sz="1850" spc="6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volume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type,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size(Gib),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Availability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Zone,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value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names.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6.</a:t>
            </a:r>
            <a:r>
              <a:rPr sz="1850" spc="6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volume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7.</a:t>
            </a:r>
            <a:r>
              <a:rPr sz="1850" spc="6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volumes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left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navigation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volume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attach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previously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created</a:t>
            </a:r>
          </a:p>
          <a:p>
            <a:pPr marL="34290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it.</a:t>
            </a:r>
          </a:p>
          <a:p>
            <a:pPr marL="0" marR="0">
              <a:lnSpc>
                <a:spcPts val="2066"/>
              </a:lnSpc>
              <a:spcBef>
                <a:spcPts val="5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8.</a:t>
            </a:r>
            <a:r>
              <a:rPr sz="1850" spc="6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Download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ppk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file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9.</a:t>
            </a:r>
            <a:r>
              <a:rPr sz="1850" spc="6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“Details”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drop-down,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“show”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10.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Download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putty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11.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putty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fields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(such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Host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public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private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key)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requirement.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12.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putty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shell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login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run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commands.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13.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commands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look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like: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–h</a:t>
            </a:r>
          </a:p>
          <a:p>
            <a:pPr marL="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sudo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mkfs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–t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ext3/dev/sdf</a:t>
            </a:r>
            <a:r>
              <a:rPr sz="1800" spc="15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etc.,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14.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EBS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snapshot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giving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necessary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fields.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15.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volume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snapshot.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9409" y="5794914"/>
            <a:ext cx="5243813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16.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Attach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volume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06216" y="482308"/>
            <a:ext cx="4692370" cy="392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00"/>
                </a:solidFill>
                <a:latin typeface="QETTFL+TrebuchetMS"/>
                <a:cs typeface="QETTFL+TrebuchetMS"/>
              </a:rPr>
              <a:t>SETTING UP AMAZON DYNAMO DB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8984" y="1214941"/>
            <a:ext cx="3948986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Amazon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DynamoDB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8984" y="1489261"/>
            <a:ext cx="7302411" cy="84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Here,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having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JSON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which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product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catalog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products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have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different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attributes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6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it</a:t>
            </a:r>
            <a:r>
              <a:rPr sz="1800" b="1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common.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4.The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interface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looks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like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this: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9753" y="534283"/>
            <a:ext cx="722410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After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table,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are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items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present.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0524" y="3490059"/>
            <a:ext cx="7528138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6.So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populate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table.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PowerShell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23824" y="452591"/>
            <a:ext cx="1934545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00"/>
                </a:solidFill>
                <a:latin typeface="QETTFL+TrebuchetMS"/>
                <a:cs typeface="QETTFL+TrebuchetMS"/>
              </a:rPr>
              <a:t>AWS 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1167" y="1186505"/>
            <a:ext cx="10551879" cy="842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2F2F2"/>
                </a:solidFill>
                <a:latin typeface="BHRPKC+Arial-BoldMT"/>
                <a:cs typeface="BHRPKC+Arial-BoldMT"/>
              </a:rPr>
              <a:t>Step</a:t>
            </a:r>
            <a:r>
              <a:rPr sz="1800" b="1" spc="5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2F2F2"/>
                </a:solidFill>
                <a:latin typeface="BHRPKC+Arial-BoldMT"/>
                <a:cs typeface="BHRPKC+Arial-BoldMT"/>
              </a:rPr>
              <a:t>1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: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Group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RDS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DB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Instance.</a:t>
            </a:r>
          </a:p>
          <a:p>
            <a:pPr marL="0" marR="0">
              <a:lnSpc>
                <a:spcPts val="2010"/>
              </a:lnSpc>
              <a:spcBef>
                <a:spcPts val="198"/>
              </a:spcBef>
              <a:spcAft>
                <a:spcPts val="0"/>
              </a:spcAft>
            </a:pP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management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console</a:t>
            </a:r>
            <a:r>
              <a:rPr sz="1800" spc="-15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vpc</a:t>
            </a:r>
            <a:r>
              <a:rPr sz="1800" spc="5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groups</a:t>
            </a:r>
            <a:r>
              <a:rPr sz="1800" spc="5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group</a:t>
            </a:r>
            <a:r>
              <a:rPr sz="1800" spc="5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an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inbound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rule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group.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570" y="2946284"/>
            <a:ext cx="10814211" cy="2181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CREATING</a:t>
            </a:r>
            <a:r>
              <a:rPr sz="1600" b="1" spc="43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ADDITIONAL</a:t>
            </a:r>
            <a:r>
              <a:rPr sz="1600" b="1" spc="43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SUBNETS</a:t>
            </a:r>
            <a:r>
              <a:rPr sz="1600" b="1" spc="43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:</a:t>
            </a:r>
          </a:p>
          <a:p>
            <a:pPr marL="0" marR="0">
              <a:lnSpc>
                <a:spcPts val="1400"/>
              </a:lnSpc>
              <a:spcBef>
                <a:spcPts val="246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1: Choose subnets in the left panel, choose to CREATE SUBNET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2: in this, choose VPC ID: LAB-vpc and choose subnet name to lab-subnet-public2, choose availability sone to us-east-1b and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choose IPv4 block to 10.0.2.0/24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3: choose to create a subnet and again create the same subnet with</a:t>
            </a:r>
            <a:r>
              <a:rPr sz="1400" b="1" spc="385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lab-subnet-private2, change the IPv4 block to 10.0.2.0/24,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and then create a subnet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4: Choose the routing table in the left panel, select lab-rtb-private1-us-east-1a, in the lower panel, choose routes note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destination, choose the subnet association tab, in the explicit</a:t>
            </a:r>
            <a:r>
              <a:rPr sz="1400" b="1" spc="384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subnet associations panel choose EDIT SUBNET ASSOCIATIONS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5 : Leave lab-subnet-private1-us-east-1a and also select lab-subnet-private2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6: Choose SAVE ASSOCIATIONS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3570" y="5124798"/>
            <a:ext cx="7967002" cy="642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7: Select lab-rtb-public route table and deselect any other subnet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8: In the lower panel, again repeat from step 4 but here we select lab-subnet-public2 also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9: Choose SAVE ASSOCIATIONS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156" y="466247"/>
            <a:ext cx="11212688" cy="567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2F2F2"/>
                </a:solidFill>
                <a:latin typeface="BHRPKC+Arial-BoldMT"/>
                <a:cs typeface="BHRPKC+Arial-BoldMT"/>
              </a:rPr>
              <a:t>Step</a:t>
            </a:r>
            <a:r>
              <a:rPr sz="1800" b="1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2F2F2"/>
                </a:solidFill>
                <a:latin typeface="BHRPKC+Arial-BoldMT"/>
                <a:cs typeface="BHRPKC+Arial-BoldMT"/>
              </a:rPr>
              <a:t>2</a:t>
            </a:r>
            <a:r>
              <a:rPr sz="1800" b="1" spc="52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2F2F2"/>
                </a:solidFill>
                <a:latin typeface="BHRPKC+Arial-BoldMT"/>
                <a:cs typeface="BHRPKC+Arial-BoldMT"/>
              </a:rPr>
              <a:t>:</a:t>
            </a:r>
            <a:r>
              <a:rPr sz="1800" b="1" spc="5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DB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Subnet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Group.Rds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subnet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groups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DB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subnet</a:t>
            </a:r>
            <a:r>
              <a:rPr sz="1800" spc="5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group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subnets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2F2F2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DB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subnet</a:t>
            </a:r>
            <a:r>
              <a:rPr sz="1800" spc="46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2F2F2"/>
                </a:solidFill>
                <a:latin typeface="OBFSNV+ArialMT"/>
                <a:cs typeface="OBFSNV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973" y="4978340"/>
            <a:ext cx="9591075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Step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3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: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left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navigation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Databases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database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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MYSQL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8063" y="4468528"/>
            <a:ext cx="10566232" cy="567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Step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4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: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Availability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durability,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Multi–AZ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DB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settings,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DB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class,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Storage,</a:t>
            </a:r>
            <a:r>
              <a:rPr sz="1800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connectivity,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-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existing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vpc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additional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configuration.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5457" y="4252869"/>
            <a:ext cx="8102357" cy="567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Step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5:</a:t>
            </a:r>
            <a:r>
              <a:rPr sz="1800" b="1" spc="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Wait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until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Info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changes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Modifying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or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Available.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Scroll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down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Connectivity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&amp;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security</a:t>
            </a:r>
            <a:r>
              <a:rPr sz="1800" spc="5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copy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Endpoint</a:t>
            </a:r>
            <a:r>
              <a:rPr sz="1800" b="1" spc="6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field.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6072" y="3725705"/>
            <a:ext cx="4516790" cy="1390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Step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6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Interact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Database.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Details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copy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WebServer</a:t>
            </a:r>
            <a:r>
              <a:rPr sz="1800" b="1" spc="1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IP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address.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browser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tab,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paste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WebServer</a:t>
            </a:r>
            <a:r>
              <a:rPr sz="1800" spc="1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IP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address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press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072" y="5097305"/>
            <a:ext cx="4685955" cy="567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displayed,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showing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information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about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8598" y="872269"/>
            <a:ext cx="4431499" cy="567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Step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7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:</a:t>
            </a:r>
            <a:r>
              <a:rPr sz="1800" b="1" spc="5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RDS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link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settings.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203" y="4209738"/>
            <a:ext cx="4507492" cy="1116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Step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8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After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few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seconds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display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Address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Book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Address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Book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RDS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database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store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information.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75252" y="364734"/>
            <a:ext cx="2507018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00"/>
                </a:solidFill>
                <a:latin typeface="QETTFL+TrebuchetMS"/>
                <a:cs typeface="QETTFL+TrebuchetMS"/>
              </a:rPr>
              <a:t>AWS LAMBDA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7048" y="1072841"/>
            <a:ext cx="11364503" cy="2762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1.In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search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box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right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5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Services,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search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Lambda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open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Lambda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console.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2.Choose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function.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3.In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function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screen,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settings: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&gt;Choose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Author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from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scratch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&gt;Function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myStopinator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&gt;Runtime: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Python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3.8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&gt;Choose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Change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default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execution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role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&gt;Execution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role: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existing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role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&gt;Existing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role: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From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dropdown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list,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myStopinatorRole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4.Choose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function.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7048" y="3816040"/>
            <a:ext cx="2438132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trigger.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7048" y="4090360"/>
            <a:ext cx="9574337" cy="139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6.Choose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trigger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dropdown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menu,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EventBridge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(CloudWatch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Events).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7.For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rule,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rule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settings: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Rule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everyMinute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Rule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type: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Schedule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expression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Schedule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expression: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rate(1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minute)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7048" y="5461961"/>
            <a:ext cx="1727187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8.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1065" y="673904"/>
            <a:ext cx="11251878" cy="2213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Below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Function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overview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Code,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lambda_function.py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display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edit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Lambda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function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code.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Code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source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delete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existing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code.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Copy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following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code,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paste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box: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import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boto3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=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'&lt;REPLACE_WITH_REGION&gt;'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=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['&lt;REPLACE_WITH_INSTANCE_ID&gt;']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=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boto3.client('ec2',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region_name=region)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lambda_handler(event,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context):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4354" y="2866916"/>
            <a:ext cx="4943627" cy="567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ec2.stop_instances(InstanceIds=instances)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print('stopped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'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+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str(instances))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65" y="3417103"/>
            <a:ext cx="11325034" cy="2488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9.Replace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&lt;REPLACE_WITH_REGION&gt;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placeholder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actual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are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using.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this: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10.Choose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right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corner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code.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example,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region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code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East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(N.Virginia)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us-east-1.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spc="-17" dirty="0">
                <a:solidFill>
                  <a:srgbClr val="FFFFFF"/>
                </a:solidFill>
                <a:latin typeface="OBFSNV+ArialMT"/>
                <a:cs typeface="OBFSNV+ArialMT"/>
              </a:rPr>
              <a:t>11.Verify</a:t>
            </a:r>
            <a:r>
              <a:rPr sz="1800" spc="6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instance1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running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account,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copy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instance1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ID.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12.Return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Lambda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console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browser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tab,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replace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&lt;REPLACE_WITH_INSTANCE_ID&gt;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actual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ID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just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copied.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13.Choose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menu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Save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changes.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top-right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corner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Code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source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box,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Deploy.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1065" y="5885984"/>
            <a:ext cx="2082903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14.Choose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Monitor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1065" y="6160304"/>
            <a:ext cx="9193692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15.Return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Amazon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console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browser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was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stopped.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4473" y="342288"/>
            <a:ext cx="5635217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QETTFL+TrebuchetMS"/>
                <a:cs typeface="QETTFL+TrebuchetMS"/>
              </a:rPr>
              <a:t>ELASTIC LOAD BALANCER(ELB)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5083" y="1138342"/>
            <a:ext cx="6133627" cy="567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Elastic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Load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Balancing</a:t>
            </a:r>
            <a:r>
              <a:rPr sz="1800" b="1" spc="6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automatically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distributes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incoming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traffic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across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multiple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Amazon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</a:t>
            </a:r>
            <a:r>
              <a:rPr sz="1800" dirty="0">
                <a:solidFill>
                  <a:srgbClr val="333333"/>
                </a:solidFill>
                <a:latin typeface="OBFSNV+ArialMT"/>
                <a:cs typeface="OBFSNV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5083" y="2341065"/>
            <a:ext cx="5852958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lab,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are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provided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given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infrastructure.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5083" y="2889705"/>
            <a:ext cx="127062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Procedure: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083" y="3164025"/>
            <a:ext cx="6057171" cy="2488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Task1: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AMI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Scaling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start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navigate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management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console.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services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Make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sure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Status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Checks</a:t>
            </a:r>
            <a:r>
              <a:rPr sz="1800" b="1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Web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Server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1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displays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2/2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checks.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actions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images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templates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&gt;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image.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image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give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description.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5083" y="5628647"/>
            <a:ext cx="2698508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image.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617" y="326421"/>
            <a:ext cx="345407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Task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617" y="596483"/>
            <a:ext cx="11178953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type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VPC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VPC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are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creating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VPC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0617" y="1419443"/>
            <a:ext cx="5556006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next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617" y="4590332"/>
            <a:ext cx="10432045" cy="139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From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left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navigation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Balancers.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Networking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mapping,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VPC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specify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subnets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should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other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Listener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HTTP:80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row,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Default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forward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7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LabGroup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4354" y="545541"/>
            <a:ext cx="3130562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4354" y="1098438"/>
            <a:ext cx="7370884" cy="1116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Task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3: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Launch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Configuration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and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an</a:t>
            </a:r>
            <a:r>
              <a:rPr sz="1800" b="1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Auto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Scaling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Launch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Configurations,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launch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AMI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AMI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task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4354" y="2191461"/>
            <a:ext cx="2927311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type.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4354" y="2465781"/>
            <a:ext cx="7268906" cy="3589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Additional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Configuration,</a:t>
            </a:r>
            <a:r>
              <a:rPr sz="1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monitoring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Enable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detailed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monitoring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CloudWatch.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existing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Security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pair,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existing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pair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vockey.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Check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acknowledge…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launch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launch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configuration,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scaling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from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actions.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VPC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VPC,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private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subnets.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existing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which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was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earlier.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Additional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settings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-</a:t>
            </a:r>
            <a:r>
              <a:rPr sz="1800" b="1" spc="6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ULFKUL+Arial-BoldItalicMT"/>
                <a:cs typeface="ULFKUL+Arial-BoldItalicMT"/>
              </a:rPr>
              <a:t>optional</a:t>
            </a:r>
            <a:r>
              <a:rPr sz="1800" b="1" spc="5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Enable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metrics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collection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within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CloudWatch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9025" y="581909"/>
            <a:ext cx="5449570" cy="1395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Specify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values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size.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Scaling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policies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ROUKJG+Arial-ItalicMT"/>
                <a:cs typeface="ROUKJG+Arial-Italic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ROUKJG+Arial-ItalicMT"/>
                <a:cs typeface="ROUKJG+Arial-ItalicMT"/>
              </a:rPr>
              <a:t> </a:t>
            </a:r>
            <a:r>
              <a:rPr sz="1800" dirty="0">
                <a:solidFill>
                  <a:srgbClr val="FFFFFF"/>
                </a:solidFill>
                <a:latin typeface="ROUKJG+Arial-ItalicMT"/>
                <a:cs typeface="ROUKJG+Arial-ItalicMT"/>
              </a:rPr>
              <a:t>tracking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ROUKJG+Arial-ItalicMT"/>
                <a:cs typeface="ROUKJG+Arial-ItalicMT"/>
              </a:rPr>
              <a:t>scaling</a:t>
            </a:r>
            <a:r>
              <a:rPr sz="1800" spc="48" dirty="0">
                <a:solidFill>
                  <a:srgbClr val="FFFFFF"/>
                </a:solidFill>
                <a:latin typeface="ROUKJG+Arial-ItalicMT"/>
                <a:cs typeface="ROUKJG+Arial-ItalicMT"/>
              </a:rPr>
              <a:t> </a:t>
            </a:r>
            <a:r>
              <a:rPr sz="1800" dirty="0">
                <a:solidFill>
                  <a:srgbClr val="FFFFFF"/>
                </a:solidFill>
                <a:latin typeface="ROUKJG+Arial-ItalicMT"/>
                <a:cs typeface="ROUKJG+Arial-ItalicMT"/>
              </a:rPr>
              <a:t>policy</a:t>
            </a:r>
            <a:r>
              <a:rPr sz="1800" spc="49" dirty="0">
                <a:solidFill>
                  <a:srgbClr val="FFFFFF"/>
                </a:solidFill>
                <a:latin typeface="ROUKJG+Arial-ItalicMT"/>
                <a:cs typeface="ROUKJG+Arial-ItalicMT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policy.</a:t>
            </a:r>
            <a:r>
              <a:rPr sz="1800" spc="-8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Specify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metric</a:t>
            </a:r>
          </a:p>
          <a:p>
            <a:pPr marL="28575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type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value.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scaling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25" y="2306681"/>
            <a:ext cx="5833832" cy="2762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Task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4:</a:t>
            </a:r>
            <a:r>
              <a:rPr sz="1800" spc="-14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Verify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Working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Instances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.You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should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two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named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Lab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Instance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launched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Scaling.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labgroup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group,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two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Lab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Instance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should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listed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group.Wait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until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Status</a:t>
            </a:r>
            <a:r>
              <a:rPr sz="1800" b="1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transitions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ROUKJG+Arial-ItalicMT"/>
                <a:cs typeface="ROUKJG+Arial-ItalicMT"/>
              </a:rPr>
              <a:t>healthy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6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copy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DNS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laod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making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sure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omit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"(A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Record)".and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paste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browser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025" y="5045623"/>
            <a:ext cx="5682919" cy="1120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should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appear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browser.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This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indicates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Balancer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received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request,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sent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</a:p>
          <a:p>
            <a:pPr marL="28575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passed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result.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1003" y="481739"/>
            <a:ext cx="2754588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Task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Test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Scaling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1003" y="751802"/>
            <a:ext cx="11363487" cy="166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Services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menu,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CloudWatch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left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navigation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All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alarms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.Two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alarms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displayed.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These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were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automatically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Scaling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From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services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Scaling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Scaling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which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created.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Automatic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Scaling</a:t>
            </a:r>
            <a:r>
              <a:rPr sz="1800" b="1" spc="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tab.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LabScalingPolicy</a:t>
            </a:r>
            <a:r>
              <a:rPr sz="1800" b="1" spc="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from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actions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change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target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value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50.click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update.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1003" y="2397721"/>
            <a:ext cx="5339522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cloudwatch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alarms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verify.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1003" y="2672041"/>
            <a:ext cx="11388829" cy="1670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OK</a:t>
            </a:r>
            <a:r>
              <a:rPr sz="1800" b="1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alarm,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which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has</a:t>
            </a:r>
            <a:r>
              <a:rPr sz="1800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ROUKJG+Arial-ItalicMT"/>
                <a:cs typeface="ROUKJG+Arial-ItalicMT"/>
              </a:rPr>
              <a:t>AlarmHigh</a:t>
            </a:r>
            <a:r>
              <a:rPr sz="1800" spc="50" dirty="0">
                <a:solidFill>
                  <a:srgbClr val="FFFFFF"/>
                </a:solidFill>
                <a:latin typeface="ROUKJG+Arial-ItalicMT"/>
                <a:cs typeface="ROUKJG+Arial-ItalicMT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name.Return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browser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application.</a:t>
            </a:r>
          </a:p>
          <a:p>
            <a:pPr marL="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Load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Test</a:t>
            </a:r>
            <a:r>
              <a:rPr sz="1800" b="1" spc="-7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beside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logo.This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cause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application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generate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high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loads.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should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AlarmHigh</a:t>
            </a:r>
            <a:r>
              <a:rPr sz="1800" b="1" spc="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chart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indicating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increasing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CPU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percentage.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crosses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60%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line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more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minutes,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will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trigger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Auto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Scaling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additional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EC2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notice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more</a:t>
            </a:r>
            <a:r>
              <a:rPr sz="1800" spc="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two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instances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labeled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Lab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Instance</a:t>
            </a:r>
            <a:r>
              <a:rPr sz="1800" b="1" spc="5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should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running.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v</a:t>
            </a:r>
            <a:r>
              <a:rPr sz="1850" spc="1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Finally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terminate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71330" y="352593"/>
            <a:ext cx="6507759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00"/>
                </a:solidFill>
                <a:latin typeface="QETTFL+TrebuchetMS"/>
                <a:cs typeface="QETTFL+TrebuchetMS"/>
              </a:rPr>
              <a:t>AWS S3 (SIMPLE STORAGE SERVICE)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0192" y="1131537"/>
            <a:ext cx="3539984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TASKS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FOR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CONFIGURING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S3: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0193" y="1571701"/>
            <a:ext cx="4476228" cy="1390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1</a:t>
            </a:r>
            <a:r>
              <a:rPr sz="1800" b="1" dirty="0">
                <a:solidFill>
                  <a:srgbClr val="FFFFFF"/>
                </a:solidFill>
                <a:latin typeface="FWQJSL+TimesNewRomanPS-BoldMT"/>
                <a:cs typeface="FWQJSL+TimesNewRomanPS-BoldMT"/>
              </a:rPr>
              <a:t>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Log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Management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Console.</a:t>
            </a:r>
          </a:p>
          <a:p>
            <a:pPr marL="0" marR="0">
              <a:lnSpc>
                <a:spcPts val="2010"/>
              </a:lnSpc>
              <a:spcBef>
                <a:spcPts val="191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2.Create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S3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bucket.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3.Upload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S3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Bucket.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4.Access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browser.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5.Change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S3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permissions.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193" y="2943301"/>
            <a:ext cx="7593517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6.Setup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bucket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policy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permission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test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accessibility.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0192" y="3490059"/>
            <a:ext cx="1040284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STEPS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0192" y="4038699"/>
            <a:ext cx="3276612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: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0192" y="4313020"/>
            <a:ext cx="5956741" cy="1116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2:Set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bucket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S3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bucket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are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globally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unique,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which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available.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Leave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other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settings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default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</a:t>
            </a:r>
            <a:r>
              <a:rPr sz="1800" u="sng" dirty="0">
                <a:solidFill>
                  <a:srgbClr val="FFFFFF"/>
                </a:solidFill>
                <a:latin typeface="OBFSNV+ArialMT"/>
                <a:cs typeface="OBFSNV+ArialMT"/>
              </a:rPr>
              <a:t>: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bucket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0192" y="5410299"/>
            <a:ext cx="2285428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Upload.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6278" y="673905"/>
            <a:ext cx="8139869" cy="1939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5: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Files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from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computer.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</a:t>
            </a:r>
            <a:r>
              <a:rPr sz="1800" b="1" u="sng" dirty="0">
                <a:solidFill>
                  <a:srgbClr val="FFFFFF"/>
                </a:solidFill>
                <a:latin typeface="BHRPKC+Arial-BoldMT"/>
                <a:cs typeface="BHRPKC+Arial-BoldMT"/>
              </a:rPr>
              <a:t>: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After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choosing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file,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Next.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7</a:t>
            </a:r>
            <a:r>
              <a:rPr sz="1800" b="1" u="sng" dirty="0">
                <a:solidFill>
                  <a:srgbClr val="FFFFFF"/>
                </a:solidFill>
                <a:latin typeface="BHRPKC+Arial-BoldMT"/>
                <a:cs typeface="BHRPKC+Arial-BoldMT"/>
              </a:rPr>
              <a:t>: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Upload.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8:Now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have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private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S3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bucket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private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uploaded,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which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means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cannot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visit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through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Internet.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9:Now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have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private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S3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bucket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private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uploaded,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which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means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cannot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visit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through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Internet.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278" y="2868465"/>
            <a:ext cx="3832136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CHANGE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BUCKET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PERMISSIONS: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278" y="3417105"/>
            <a:ext cx="8250132" cy="567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10</a:t>
            </a:r>
            <a:r>
              <a:rPr sz="1800" b="1" u="sng" dirty="0">
                <a:solidFill>
                  <a:srgbClr val="FFFFFF"/>
                </a:solidFill>
                <a:latin typeface="BHRPKC+Arial-BoldMT"/>
                <a:cs typeface="BHRPKC+Arial-BoldMT"/>
              </a:rPr>
              <a:t>: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back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bcket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Permissions.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8" dirty="0">
                <a:solidFill>
                  <a:srgbClr val="FFFFFF"/>
                </a:solidFill>
                <a:latin typeface="OBFSNV+ArialMT"/>
                <a:cs typeface="OBFSNV+ArialMT"/>
              </a:rPr>
              <a:t>11:Click</a:t>
            </a:r>
            <a:r>
              <a:rPr sz="1800" spc="6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Everyone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Public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278" y="3965745"/>
            <a:ext cx="470185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7025" y="3965745"/>
            <a:ext cx="4571198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right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pop-up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window.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Save.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6278" y="4240065"/>
            <a:ext cx="6678838" cy="84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12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: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Now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its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switches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Read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-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Yes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13</a:t>
            </a:r>
            <a:r>
              <a:rPr sz="1800" b="1" u="sng" dirty="0">
                <a:solidFill>
                  <a:srgbClr val="FFFFFF"/>
                </a:solidFill>
                <a:latin typeface="BHRPKC+Arial-BoldMT"/>
                <a:cs typeface="BHRPKC+Arial-BoldMT"/>
              </a:rPr>
              <a:t>: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Overview,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Object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URL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again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Step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14:Notice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URL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browser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4327" y="458780"/>
            <a:ext cx="3320439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CREATING</a:t>
            </a:r>
            <a:r>
              <a:rPr sz="1400" b="1" spc="37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A</a:t>
            </a:r>
            <a:r>
              <a:rPr sz="1400" b="1" spc="37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VPC</a:t>
            </a:r>
            <a:r>
              <a:rPr sz="1400" b="1" spc="38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SECURITY</a:t>
            </a:r>
            <a:r>
              <a:rPr sz="1400" b="1" spc="37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GROUP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4327" y="901638"/>
            <a:ext cx="10892303" cy="855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1: Choose to create a security group and in this choose the security group name to a web security group, have a description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as enable HTTP access and choose vpc to lab-vpc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2: In inbound rules choose to add rule and then in this chosen type to HTTP, source to Anywhere ipv4 and description to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permit web requests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43000" y="478538"/>
            <a:ext cx="8061020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00"/>
                </a:solidFill>
                <a:latin typeface="QETTFL+TrebuchetMS"/>
                <a:cs typeface="QETTFL+TrebuchetMS"/>
              </a:rPr>
              <a:t>AWS Identity and Access Management (IAM)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9070" y="1367278"/>
            <a:ext cx="10108730" cy="1116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AWS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Identity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and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Access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Management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(IAM)</a:t>
            </a:r>
            <a:r>
              <a:rPr sz="1800" b="1" spc="7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service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enables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Amazon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Web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Services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(AWS)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customers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manage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permissions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AWS.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IAM,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centrally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manage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users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security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credentials</a:t>
            </a:r>
            <a:r>
              <a:rPr sz="1800" b="1" spc="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such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keys,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permissions</a:t>
            </a:r>
            <a:r>
              <a:rPr sz="1800" b="1" spc="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that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control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which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AWS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resources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can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67336" y="448257"/>
            <a:ext cx="7710132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00"/>
                </a:solidFill>
                <a:latin typeface="QETTFL+TrebuchetMS"/>
                <a:cs typeface="QETTFL+TrebuchetMS"/>
              </a:rPr>
              <a:t>Steps to create IAM User and User Groups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3254" y="1701797"/>
            <a:ext cx="11741187" cy="5735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OBFSNV+ArialMT"/>
                <a:cs typeface="OBFSNV+ArialMT"/>
              </a:rPr>
              <a:t>1.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Console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Home</a:t>
            </a:r>
            <a:r>
              <a:rPr sz="1800" b="1" spc="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IAM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service</a:t>
            </a:r>
            <a:r>
              <a:rPr sz="1600" dirty="0">
                <a:solidFill>
                  <a:srgbClr val="16191F"/>
                </a:solidFill>
                <a:latin typeface="OBFSNV+ArialMT"/>
                <a:cs typeface="OBFSNV+ArialMT"/>
              </a:rPr>
              <a:t>.</a:t>
            </a:r>
            <a:r>
              <a:rPr sz="1600" spc="171" dirty="0">
                <a:solidFill>
                  <a:srgbClr val="16191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2.In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navigation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pane,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Users</a:t>
            </a:r>
            <a:r>
              <a:rPr sz="1800" b="1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Add</a:t>
            </a:r>
          </a:p>
          <a:p>
            <a:pPr marL="5607453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users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9235" y="448493"/>
            <a:ext cx="5993164" cy="1116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3.For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Username,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EmergencyAccess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,Select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check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box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next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Provide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access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to</a:t>
            </a:r>
            <a:r>
              <a:rPr sz="1800" b="1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the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AWS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Management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Console–</a:t>
            </a:r>
            <a:r>
              <a:rPr sz="1800" b="1" spc="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ULFKUL+Arial-BoldItalicMT"/>
                <a:cs typeface="ULFKUL+Arial-BoldItalicMT"/>
              </a:rPr>
              <a:t>optional</a:t>
            </a:r>
            <a:r>
              <a:rPr sz="1800" b="1" spc="5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choose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I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want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to</a:t>
            </a:r>
            <a:r>
              <a:rPr sz="1800" b="1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an</a:t>
            </a:r>
            <a:r>
              <a:rPr sz="1800" b="1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IAM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43039" y="526700"/>
            <a:ext cx="5283133" cy="842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Clear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check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box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next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must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new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password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at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next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sign-in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(recommended)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Next.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235" y="1545773"/>
            <a:ext cx="5840997" cy="567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4.Under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Console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password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Custom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Password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create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own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password.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3668" y="823396"/>
            <a:ext cx="5672983" cy="842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5.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Set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permissions</a:t>
            </a:r>
            <a:r>
              <a:rPr sz="1800" b="1" spc="5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Permissions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options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Add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to</a:t>
            </a:r>
            <a:r>
              <a:rPr sz="1800" b="1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groups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74896" y="823396"/>
            <a:ext cx="6104101" cy="842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6.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</a:t>
            </a:r>
            <a:r>
              <a:rPr sz="1800" b="1" spc="5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name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enter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EmergencyAccessGroup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Then,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under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Permission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policies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AdministratorAccess</a:t>
            </a:r>
            <a:r>
              <a:rPr sz="1800" dirty="0">
                <a:solidFill>
                  <a:srgbClr val="16191F"/>
                </a:solidFill>
                <a:latin typeface="OBFSNV+ArialMT"/>
                <a:cs typeface="OBFSNV+ArialMT"/>
              </a:rPr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140" y="990663"/>
            <a:ext cx="5041774" cy="567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7.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</a:t>
            </a:r>
            <a:r>
              <a:rPr sz="1800" b="1" spc="5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return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Set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permissions</a:t>
            </a:r>
            <a:r>
              <a:rPr sz="1800" b="1" spc="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01950" y="1102552"/>
            <a:ext cx="6007362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8.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Next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proceed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Review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and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5645" y="484102"/>
            <a:ext cx="10878070" cy="166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10.On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Review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and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review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list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memberships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be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new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When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are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ready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proceed,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Create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11.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Retrieve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password</a:t>
            </a:r>
            <a:r>
              <a:rPr sz="1800" b="1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page,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select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Download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.csv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file</a:t>
            </a:r>
            <a:r>
              <a:rPr sz="1800" b="1" spc="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save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.csv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with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credential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information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(Connection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URL,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name,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password).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12.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Save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file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if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need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sign-in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IAM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do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not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have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access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federated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identity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provider.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6239" y="880688"/>
            <a:ext cx="11531911" cy="293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13.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If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you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want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permissions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user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group,</a:t>
            </a:r>
            <a:r>
              <a:rPr sz="1800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then</a:t>
            </a:r>
            <a:r>
              <a:rPr sz="1800" spc="4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14.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Go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to</a:t>
            </a:r>
            <a:r>
              <a:rPr sz="1800" b="1" spc="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Permissions</a:t>
            </a:r>
            <a:r>
              <a:rPr sz="1800" b="1" spc="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DQTVDJ+Wingdings-Regular,Bold"/>
                <a:cs typeface="DQTVDJ+Wingdings-Regular,Bold"/>
              </a:rPr>
              <a:t>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All</a:t>
            </a:r>
            <a:r>
              <a:rPr sz="1800" b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permissions</a:t>
            </a:r>
            <a:r>
              <a:rPr sz="1800" dirty="0">
                <a:solidFill>
                  <a:srgbClr val="FFFFFF"/>
                </a:solidFill>
                <a:latin typeface="DQTVDJ+Wingdings-Regular,Bold"/>
                <a:cs typeface="DQTVDJ+Wingdings-Regular,Bold"/>
              </a:rPr>
              <a:t>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Attach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9" y="1155110"/>
            <a:ext cx="5397713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go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groups</a:t>
            </a:r>
            <a:r>
              <a:rPr sz="1800" b="1" spc="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click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on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respective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32999" y="1155110"/>
            <a:ext cx="1003622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policies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6239" y="1429430"/>
            <a:ext cx="863426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05468" y="789523"/>
            <a:ext cx="7759712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15.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Add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permission</a:t>
            </a:r>
            <a:r>
              <a:rPr sz="1800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policy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and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policy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is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attached</a:t>
            </a:r>
            <a:r>
              <a:rPr sz="1800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OBFSNV+ArialMT"/>
                <a:cs typeface="OBFSNV+ArialMT"/>
              </a:rPr>
              <a:t>the</a:t>
            </a:r>
            <a:r>
              <a:rPr sz="1800" spc="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User</a:t>
            </a:r>
            <a:r>
              <a:rPr sz="1800" b="1" spc="4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BHRPKC+Arial-BoldMT"/>
                <a:cs typeface="BHRPKC+Arial-BoldMT"/>
              </a:rPr>
              <a:t>group.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1580" y="503615"/>
            <a:ext cx="3728109" cy="265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LAUNCH</a:t>
            </a:r>
            <a:r>
              <a:rPr sz="1600" b="1" spc="43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A</a:t>
            </a:r>
            <a:r>
              <a:rPr sz="1600" b="1" spc="43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WEB</a:t>
            </a:r>
            <a:r>
              <a:rPr sz="1600" b="1" spc="43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SERVER</a:t>
            </a:r>
            <a:r>
              <a:rPr sz="1600" b="1" spc="43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00"/>
                </a:solidFill>
                <a:latin typeface="BHRPKC+Arial-BoldMT"/>
                <a:cs typeface="BHRPKC+Arial-Bold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580" y="1005729"/>
            <a:ext cx="10891528" cy="1282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1 : Choose EC2</a:t>
            </a:r>
            <a:r>
              <a:rPr sz="1400" b="1" spc="385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to open EC2 console , from instances click launch instance</a:t>
            </a:r>
            <a:r>
              <a:rPr sz="1400" b="1" spc="384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and give name as web server 1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2 : Keep Amazon Linux selelct and select amazon linux 2023 AMI</a:t>
            </a:r>
            <a:r>
              <a:rPr sz="1400" b="1" spc="385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, Choose t2.micro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3 : Choose key pair name to vockey , in network settings choose edit select network to lab-vpc ,subnet to lab-subnet-public2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and auton assign to enable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4 : Under firewall choose select existing security group , for common security groups select web security group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5 : Expand the advanced details panel , scroll down upto the user data box appear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4502" y="2339960"/>
            <a:ext cx="7485470" cy="1671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55555"/>
                </a:solidFill>
                <a:latin typeface="OBFSNV+ArialMT"/>
                <a:cs typeface="OBFSNV+ArialMT"/>
              </a:rPr>
              <a:t>#!/bin/bash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#</a:t>
            </a:r>
            <a:r>
              <a:rPr sz="1200" spc="31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Install</a:t>
            </a:r>
            <a:r>
              <a:rPr sz="1200" spc="33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Apache</a:t>
            </a:r>
            <a:r>
              <a:rPr sz="1200" spc="33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Web</a:t>
            </a:r>
            <a:r>
              <a:rPr sz="1200" spc="33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Server</a:t>
            </a:r>
            <a:r>
              <a:rPr sz="1200" spc="33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and</a:t>
            </a:r>
            <a:r>
              <a:rPr sz="1200" spc="31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PHP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3300AA"/>
                </a:solidFill>
                <a:latin typeface="OBFSNV+ArialMT"/>
                <a:cs typeface="OBFSNV+ArialMT"/>
              </a:rPr>
              <a:t>sudo</a:t>
            </a:r>
            <a:r>
              <a:rPr sz="1200" spc="18" dirty="0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dnf</a:t>
            </a:r>
            <a:r>
              <a:rPr sz="1200" spc="3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install</a:t>
            </a:r>
            <a:r>
              <a:rPr sz="1200" spc="27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00CC"/>
                </a:solidFill>
                <a:latin typeface="OBFSNV+ArialMT"/>
                <a:cs typeface="OBFSNV+ArialMT"/>
              </a:rPr>
              <a:t>-y</a:t>
            </a:r>
            <a:r>
              <a:rPr sz="1200" spc="33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httpd</a:t>
            </a:r>
            <a:r>
              <a:rPr sz="1200" spc="38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00AA"/>
                </a:solidFill>
                <a:latin typeface="OBFSNV+ArialMT"/>
                <a:cs typeface="OBFSNV+ArialMT"/>
              </a:rPr>
              <a:t>wget</a:t>
            </a:r>
            <a:r>
              <a:rPr sz="1200" spc="23" dirty="0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php</a:t>
            </a:r>
            <a:r>
              <a:rPr sz="1200" spc="3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mariadb105-server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#</a:t>
            </a:r>
            <a:r>
              <a:rPr sz="1200" spc="31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Download</a:t>
            </a:r>
            <a:r>
              <a:rPr sz="1200" spc="31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Lab</a:t>
            </a:r>
            <a:r>
              <a:rPr sz="1200" spc="31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files</a:t>
            </a:r>
            <a:r>
              <a:rPr sz="1200" spc="33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get</a:t>
            </a:r>
            <a:r>
              <a:rPr sz="1200" spc="-14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https://aws-tc-largeobjects.s3.us-west-2.amazonaws.com/CUR-TF-100-ACCLFO-2-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9026/2-lab2-vpc/s3/lab-app.zip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unzip</a:t>
            </a:r>
            <a:r>
              <a:rPr sz="1200" spc="3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lab-app.zip</a:t>
            </a:r>
            <a:r>
              <a:rPr sz="120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00CC"/>
                </a:solidFill>
                <a:latin typeface="OBFSNV+ArialMT"/>
                <a:cs typeface="OBFSNV+ArialMT"/>
              </a:rPr>
              <a:t>-d</a:t>
            </a:r>
            <a:r>
              <a:rPr sz="1200" spc="28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/var/www/html/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#</a:t>
            </a:r>
            <a:r>
              <a:rPr sz="1200" spc="31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Turn</a:t>
            </a:r>
            <a:r>
              <a:rPr sz="1200" spc="33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on</a:t>
            </a:r>
            <a:r>
              <a:rPr sz="1200" spc="31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web</a:t>
            </a:r>
            <a:r>
              <a:rPr sz="1200" spc="31" dirty="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A5500"/>
                </a:solidFill>
                <a:latin typeface="OBFSNV+ArialMT"/>
                <a:cs typeface="OBFSNV+ArialMT"/>
              </a:rPr>
              <a:t>server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chkconfig</a:t>
            </a:r>
            <a:r>
              <a:rPr sz="1200" spc="3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httpd</a:t>
            </a:r>
            <a:r>
              <a:rPr sz="1200" spc="33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on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sz="1200" dirty="0">
                <a:solidFill>
                  <a:srgbClr val="3300AA"/>
                </a:solidFill>
                <a:latin typeface="OBFSNV+ArialMT"/>
                <a:cs typeface="OBFSNV+ArialMT"/>
              </a:rPr>
              <a:t>service</a:t>
            </a:r>
            <a:r>
              <a:rPr sz="1200" spc="18" dirty="0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3333"/>
                </a:solidFill>
                <a:latin typeface="OBFSNV+ArialMT"/>
                <a:cs typeface="OBFSNV+ArialMT"/>
              </a:rPr>
              <a:t>httpd</a:t>
            </a:r>
            <a:r>
              <a:rPr sz="1200" spc="38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300AA"/>
                </a:solidFill>
                <a:latin typeface="OBFSNV+ArialMT"/>
                <a:cs typeface="OBFSNV+ArialMT"/>
              </a:rPr>
              <a:t>start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5942" y="4272923"/>
            <a:ext cx="7637457" cy="1069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6: At the bottom SUMMARY panel choose launch instance ,click on view instances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7 : Wait until web server 1 shows 2/2 checks passed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8 : Copy the public ipv4 dns value present in details tab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9 : Open a new browser , copy the public dns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 10 : Finally we see a web page displaying AWS logo and instances meta-data values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15131" y="3972624"/>
            <a:ext cx="8436088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FFFFFF"/>
                </a:solidFill>
                <a:latin typeface="Aharoni"/>
                <a:cs typeface="Aharoni"/>
              </a:rPr>
              <a:t>Finally, a web page opens displaying the AWS logo</a:t>
            </a:r>
            <a:r>
              <a:rPr sz="1600" b="1" spc="440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haroni"/>
                <a:cs typeface="Aharoni"/>
              </a:rPr>
              <a:t>and instances of metadata values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94095" y="428154"/>
            <a:ext cx="3161427" cy="30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00"/>
                </a:solidFill>
                <a:latin typeface="RFITOD+TrebuchetMS-Bold"/>
                <a:cs typeface="RFITOD+TrebuchetMS-Bold"/>
              </a:rPr>
              <a:t>CREATING AN EC2 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217" y="942423"/>
            <a:ext cx="607761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Step-1: Go to AWS services , click EC2 and then select ‘launch instances’.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217" y="1155783"/>
            <a:ext cx="9513654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Step-2: Name the instance, select an AMI(LINUX,WINOWS server) , select a key pair and click launch instance.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Step-3:</a:t>
            </a:r>
            <a:r>
              <a:rPr sz="1400" b="1" spc="383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For linux-select ppk key and for windows server-select pem key.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Step-4:</a:t>
            </a:r>
            <a:r>
              <a:rPr sz="1400" b="1" spc="383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If a key pair is not available create a new key.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Step-5:</a:t>
            </a:r>
            <a:r>
              <a:rPr sz="1400" b="1" spc="383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For linux-click connect to instance you will be redirected to the CLI (or) open the putty file configure it to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not timeout, and configure putty session. This will redirects you to the CLI.</a:t>
            </a:r>
          </a:p>
          <a:p>
            <a:pPr marL="588873" marR="0">
              <a:lnSpc>
                <a:spcPts val="1553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For windows server-click connect</a:t>
            </a:r>
            <a:r>
              <a:rPr sz="140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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RDP client</a:t>
            </a:r>
            <a:r>
              <a:rPr sz="140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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get password</a:t>
            </a:r>
            <a:r>
              <a:rPr sz="140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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upload private </a:t>
            </a:r>
            <a:r>
              <a:rPr sz="1400" b="1" spc="-10" dirty="0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sz="1400" dirty="0">
                <a:solidFill>
                  <a:srgbClr val="FFFFFF"/>
                </a:solidFill>
                <a:latin typeface="VRBMQH+Wingdings-Regular"/>
                <a:cs typeface="VRBMQH+Wingdings-Regular"/>
              </a:rPr>
              <a:t>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decrypt password.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Open rdp file and enter the password. This will redirects you to the windows server.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Step-6:</a:t>
            </a:r>
            <a:r>
              <a:rPr sz="1400" b="1" spc="383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haroni"/>
                <a:cs typeface="Aharoni"/>
              </a:rPr>
              <a:t>Terminate the instances 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</TotalTime>
  <Words>3840</Words>
  <PresentationFormat>Custom</PresentationFormat>
  <Paragraphs>362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6" baseType="lpstr">
      <vt:lpstr>Arial</vt:lpstr>
      <vt:lpstr>Lucida Sans Unicode</vt:lpstr>
      <vt:lpstr>Wingdings 3</vt:lpstr>
      <vt:lpstr>QETTFL+TrebuchetMS</vt:lpstr>
      <vt:lpstr>Aharoni</vt:lpstr>
      <vt:lpstr>MOUQTQ+ArialRoundedMTBold</vt:lpstr>
      <vt:lpstr>BHRPKC+Arial-BoldMT</vt:lpstr>
      <vt:lpstr>Times New Roman</vt:lpstr>
      <vt:lpstr>OBFSNV+ArialMT</vt:lpstr>
      <vt:lpstr>RFITOD+TrebuchetMS-Bold</vt:lpstr>
      <vt:lpstr>VRBMQH+Wingdings-Regular</vt:lpstr>
      <vt:lpstr>ARONWL+BookmanOldStyle</vt:lpstr>
      <vt:lpstr>ULFKUL+Arial-BoldItalicMT</vt:lpstr>
      <vt:lpstr>ROUKJG+Arial-ItalicMT</vt:lpstr>
      <vt:lpstr>FWQJSL+TimesNewRomanPS-BoldMT</vt:lpstr>
      <vt:lpstr>DQTVDJ+Wingdings-Regular,Bold</vt:lpstr>
      <vt:lpstr>Verdana</vt:lpstr>
      <vt:lpstr>Wingdings 2</vt:lpstr>
      <vt:lpstr>Concourse</vt:lpstr>
      <vt:lpstr>AWS SERVICES              PRACTICAL IMPLEMENTATION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tally</cp:lastModifiedBy>
  <cp:revision>2</cp:revision>
  <dcterms:modified xsi:type="dcterms:W3CDTF">2023-04-04T04:17:18Z</dcterms:modified>
</cp:coreProperties>
</file>